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0" r:id="rId3"/>
    <p:sldId id="265" r:id="rId4"/>
    <p:sldId id="261" r:id="rId5"/>
    <p:sldId id="263" r:id="rId6"/>
    <p:sldId id="257" r:id="rId7"/>
    <p:sldId id="264" r:id="rId8"/>
    <p:sldId id="259" r:id="rId9"/>
    <p:sldId id="262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22B97-08A7-4A09-8CC0-AA9FE9975E1B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6B53C-11C7-4850-825B-CEE611AFA1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0386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53C-11C7-4850-825B-CEE611AFA150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7619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30B5817-FD81-42CB-9B34-CAB0B235B947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0757C95-EE3D-4D4D-B424-921E7A3F2ACA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900608" y="2996952"/>
            <a:ext cx="10981220" cy="1584176"/>
          </a:xfrm>
        </p:spPr>
        <p:txBody>
          <a:bodyPr/>
          <a:lstStyle/>
          <a:p>
            <a:pPr algn="ctr"/>
            <a:r>
              <a:rPr lang="pt-PT" sz="9600" dirty="0"/>
              <a:t/>
            </a:r>
            <a:br>
              <a:rPr lang="pt-PT" sz="9600" dirty="0"/>
            </a:br>
            <a:r>
              <a:rPr lang="pt-PT" sz="9600" dirty="0" smtClean="0"/>
              <a:t>XANGAI</a:t>
            </a:r>
            <a:endParaRPr lang="pt-PT" sz="9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1619672" y="692696"/>
            <a:ext cx="54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>
                <a:solidFill>
                  <a:srgbClr val="FFCC00"/>
                </a:solidFill>
                <a:latin typeface="+mj-lt"/>
              </a:rPr>
              <a:t>上海</a:t>
            </a:r>
            <a:endParaRPr lang="pt-PT" sz="9600" dirty="0">
              <a:solidFill>
                <a:srgbClr val="FFCC00"/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83568" y="5445224"/>
            <a:ext cx="39615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800" dirty="0" smtClean="0"/>
              <a:t>Cidade global</a:t>
            </a:r>
            <a:endParaRPr lang="pt-PT" sz="4800" dirty="0"/>
          </a:p>
        </p:txBody>
      </p:sp>
    </p:spTree>
    <p:extLst>
      <p:ext uri="{BB962C8B-B14F-4D97-AF65-F5344CB8AC3E}">
        <p14:creationId xmlns:p14="http://schemas.microsoft.com/office/powerpoint/2010/main" val="15693278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115616" y="692696"/>
            <a:ext cx="48965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pt-PT" b="1" dirty="0"/>
              <a:t>  </a:t>
            </a:r>
            <a:r>
              <a:rPr lang="pt-PT" b="1" dirty="0" smtClean="0"/>
              <a:t> </a:t>
            </a:r>
            <a:endParaRPr lang="pt-PT" dirty="0"/>
          </a:p>
          <a:p>
            <a:pPr hangingPunct="0"/>
            <a:endParaRPr lang="pt-PT" dirty="0"/>
          </a:p>
          <a:p>
            <a:pPr hangingPunct="0"/>
            <a:r>
              <a:rPr lang="pt-PT" dirty="0"/>
              <a:t> </a:t>
            </a:r>
            <a:r>
              <a:rPr lang="pt-PT" b="1" dirty="0"/>
              <a:t>20</a:t>
            </a:r>
            <a:r>
              <a:rPr lang="pt-PT" dirty="0"/>
              <a:t> milhões de habitantes</a:t>
            </a:r>
          </a:p>
          <a:p>
            <a:pPr hangingPunct="0"/>
            <a:endParaRPr lang="pt-PT" dirty="0" smtClean="0"/>
          </a:p>
          <a:p>
            <a:pPr hangingPunct="0"/>
            <a:r>
              <a:rPr lang="pt-PT" dirty="0" smtClean="0"/>
              <a:t> </a:t>
            </a:r>
            <a:r>
              <a:rPr lang="pt-PT" dirty="0"/>
              <a:t>Homens representam </a:t>
            </a:r>
            <a:r>
              <a:rPr lang="pt-PT" b="1" dirty="0"/>
              <a:t>51,4%</a:t>
            </a:r>
            <a:r>
              <a:rPr lang="pt-PT" dirty="0"/>
              <a:t> da população</a:t>
            </a:r>
          </a:p>
          <a:p>
            <a:pPr hangingPunct="0"/>
            <a:r>
              <a:rPr lang="pt-PT" dirty="0"/>
              <a:t> </a:t>
            </a:r>
            <a:endParaRPr lang="pt-PT" dirty="0" smtClean="0"/>
          </a:p>
          <a:p>
            <a:pPr hangingPunct="0"/>
            <a:r>
              <a:rPr lang="pt-PT" dirty="0" smtClean="0"/>
              <a:t>Mulheres </a:t>
            </a:r>
            <a:r>
              <a:rPr lang="pt-PT" dirty="0"/>
              <a:t>representam </a:t>
            </a:r>
            <a:r>
              <a:rPr lang="pt-PT" b="1" dirty="0"/>
              <a:t>48,6% </a:t>
            </a:r>
            <a:r>
              <a:rPr lang="pt-PT" dirty="0"/>
              <a:t>da </a:t>
            </a:r>
            <a:r>
              <a:rPr lang="pt-PT" dirty="0" smtClean="0"/>
              <a:t>população</a:t>
            </a:r>
          </a:p>
          <a:p>
            <a:pPr hangingPunct="0"/>
            <a:endParaRPr lang="pt-PT" dirty="0"/>
          </a:p>
          <a:p>
            <a:pPr hangingPunct="0"/>
            <a:r>
              <a:rPr lang="pt-PT" dirty="0"/>
              <a:t> Estrangeiros: </a:t>
            </a:r>
            <a:r>
              <a:rPr lang="pt-PT" b="1" dirty="0"/>
              <a:t>133.340 </a:t>
            </a:r>
            <a:r>
              <a:rPr lang="pt-PT" dirty="0"/>
              <a:t>(dados de 2007)</a:t>
            </a:r>
          </a:p>
          <a:p>
            <a:pPr hangingPunct="0"/>
            <a:r>
              <a:rPr lang="pt-PT" dirty="0"/>
              <a:t> </a:t>
            </a:r>
            <a:endParaRPr lang="pt-PT" dirty="0" smtClean="0"/>
          </a:p>
          <a:p>
            <a:pPr hangingPunct="0"/>
            <a:r>
              <a:rPr lang="pt-PT" dirty="0" smtClean="0"/>
              <a:t>Esperança </a:t>
            </a:r>
            <a:r>
              <a:rPr lang="pt-PT" dirty="0"/>
              <a:t>média de vida: 80 anos (dados de 2006)</a:t>
            </a:r>
          </a:p>
          <a:p>
            <a:pPr hangingPunct="0"/>
            <a:endParaRPr lang="pt-PT" dirty="0"/>
          </a:p>
          <a:p>
            <a:pPr hangingPunct="0"/>
            <a:r>
              <a:rPr lang="pt-PT" dirty="0"/>
              <a:t> </a:t>
            </a:r>
            <a:r>
              <a:rPr lang="pt-PT" dirty="0" smtClean="0"/>
              <a:t>Localizada </a:t>
            </a:r>
            <a:r>
              <a:rPr lang="pt-PT" dirty="0"/>
              <a:t>na </a:t>
            </a:r>
            <a:r>
              <a:rPr lang="pt-PT" b="1" dirty="0"/>
              <a:t>Costa Central da China Oriental, a leste do Mar da China Oriental,</a:t>
            </a:r>
            <a:r>
              <a:rPr lang="pt-PT" dirty="0"/>
              <a:t> a cidade está dividida pelo rio </a:t>
            </a:r>
            <a:r>
              <a:rPr lang="pt-PT" dirty="0" err="1"/>
              <a:t>Huangpu</a:t>
            </a:r>
            <a:endParaRPr lang="pt-PT" dirty="0"/>
          </a:p>
          <a:p>
            <a:pPr hangingPunct="0"/>
            <a:endParaRPr lang="pt-PT" dirty="0" smtClean="0"/>
          </a:p>
        </p:txBody>
      </p:sp>
      <p:sp>
        <p:nvSpPr>
          <p:cNvPr id="3" name="Rectângulo 2"/>
          <p:cNvSpPr/>
          <p:nvPr/>
        </p:nvSpPr>
        <p:spPr>
          <a:xfrm>
            <a:off x="3981500" y="0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smtClean="0">
                <a:solidFill>
                  <a:prstClr val="black"/>
                </a:solidFill>
              </a:rPr>
              <a:t>Estatísticas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582203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NY\Desktop\rio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144000" cy="645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ta para baixo 1"/>
          <p:cNvSpPr/>
          <p:nvPr/>
        </p:nvSpPr>
        <p:spPr>
          <a:xfrm>
            <a:off x="7555993" y="4307873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CaixaDeTexto 2"/>
          <p:cNvSpPr txBox="1"/>
          <p:nvPr/>
        </p:nvSpPr>
        <p:spPr>
          <a:xfrm>
            <a:off x="3123526" y="5035"/>
            <a:ext cx="3063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smtClean="0"/>
              <a:t>Localização no Mapa Mundo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21821291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NY\Desktop\526px-Shanghai_Landsat-7_2005-08-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4535"/>
            <a:ext cx="7560840" cy="576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131840" y="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Densidade populacional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28340141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963929"/>
            <a:ext cx="64807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pt-PT" u="sng" dirty="0" smtClean="0"/>
              <a:t>Principalmente porque :</a:t>
            </a:r>
          </a:p>
          <a:p>
            <a:pPr hangingPunct="0"/>
            <a:endParaRPr lang="pt-PT" u="sng" dirty="0" smtClean="0"/>
          </a:p>
          <a:p>
            <a:pPr hangingPunct="0"/>
            <a:r>
              <a:rPr lang="pt-PT" dirty="0" smtClean="0"/>
              <a:t>Tornou-se </a:t>
            </a:r>
            <a:r>
              <a:rPr lang="pt-PT" dirty="0"/>
              <a:t>uma </a:t>
            </a:r>
            <a:r>
              <a:rPr lang="pt-PT" b="1" dirty="0"/>
              <a:t>cidade global </a:t>
            </a:r>
            <a:r>
              <a:rPr lang="pt-PT" dirty="0"/>
              <a:t>a partir de 1999 em diante.</a:t>
            </a:r>
          </a:p>
          <a:p>
            <a:pPr hangingPunct="0"/>
            <a:endParaRPr lang="pt-PT" dirty="0"/>
          </a:p>
          <a:p>
            <a:pPr hangingPunct="0"/>
            <a:r>
              <a:rPr lang="pt-PT" dirty="0" smtClean="0"/>
              <a:t>2005- Xangai </a:t>
            </a:r>
            <a:r>
              <a:rPr lang="pt-PT" dirty="0"/>
              <a:t>tornou-se o maior porto de carga do mundo</a:t>
            </a:r>
          </a:p>
          <a:p>
            <a:endParaRPr lang="pt-PT" dirty="0"/>
          </a:p>
          <a:p>
            <a:r>
              <a:rPr lang="pt-PT" dirty="0" smtClean="0"/>
              <a:t>É o terminal </a:t>
            </a:r>
            <a:r>
              <a:rPr lang="pt-PT" dirty="0"/>
              <a:t>mais movimentado do mundo subiu </a:t>
            </a:r>
            <a:r>
              <a:rPr lang="pt-PT" b="1" dirty="0"/>
              <a:t>2,5%, </a:t>
            </a:r>
            <a:r>
              <a:rPr lang="pt-PT" dirty="0"/>
              <a:t>chegando a </a:t>
            </a:r>
            <a:r>
              <a:rPr lang="pt-PT" b="1" dirty="0"/>
              <a:t>32.5 </a:t>
            </a:r>
            <a:r>
              <a:rPr lang="pt-PT" b="1" dirty="0" smtClean="0"/>
              <a:t>milhões, </a:t>
            </a:r>
            <a:r>
              <a:rPr lang="pt-PT" dirty="0"/>
              <a:t>mas as cargas equivalem-se ao índice de 2011, com </a:t>
            </a:r>
            <a:r>
              <a:rPr lang="pt-PT" b="1" dirty="0"/>
              <a:t>502 milhões </a:t>
            </a:r>
            <a:r>
              <a:rPr lang="pt-PT" dirty="0"/>
              <a:t>de toneladas movimentadas.</a:t>
            </a:r>
          </a:p>
          <a:p>
            <a:pPr hangingPunct="0"/>
            <a:endParaRPr lang="pt-PT" dirty="0"/>
          </a:p>
          <a:p>
            <a:pPr hangingPunct="0"/>
            <a:r>
              <a:rPr lang="pt-PT" dirty="0" smtClean="0"/>
              <a:t> </a:t>
            </a:r>
            <a:r>
              <a:rPr lang="pt-PT" dirty="0"/>
              <a:t>L</a:t>
            </a:r>
            <a:r>
              <a:rPr lang="pt-PT" dirty="0" smtClean="0"/>
              <a:t>ucros : </a:t>
            </a:r>
            <a:r>
              <a:rPr lang="pt-PT" b="1" dirty="0" smtClean="0"/>
              <a:t>4,2</a:t>
            </a:r>
            <a:r>
              <a:rPr lang="pt-PT" b="1" dirty="0"/>
              <a:t>% </a:t>
            </a:r>
            <a:r>
              <a:rPr lang="pt-PT" dirty="0"/>
              <a:t>e alcançando </a:t>
            </a:r>
            <a:r>
              <a:rPr lang="pt-PT" b="1" dirty="0"/>
              <a:t>US$ 773 </a:t>
            </a:r>
            <a:r>
              <a:rPr lang="pt-PT" dirty="0" smtClean="0"/>
              <a:t>milhões</a:t>
            </a:r>
            <a:r>
              <a:rPr lang="pt-PT" dirty="0"/>
              <a:t> </a:t>
            </a:r>
            <a:r>
              <a:rPr lang="pt-PT" dirty="0" smtClean="0"/>
              <a:t>divulgados.</a:t>
            </a:r>
          </a:p>
          <a:p>
            <a:pPr hangingPunct="0"/>
            <a:endParaRPr lang="pt-PT" dirty="0"/>
          </a:p>
          <a:p>
            <a:pPr hangingPunct="0"/>
            <a:r>
              <a:rPr lang="pt-PT" dirty="0"/>
              <a:t>O Porto de Xangai é </a:t>
            </a:r>
            <a:r>
              <a:rPr lang="pt-PT" b="1" dirty="0"/>
              <a:t>41% </a:t>
            </a:r>
            <a:r>
              <a:rPr lang="pt-PT" dirty="0" smtClean="0"/>
              <a:t>tem posse </a:t>
            </a:r>
            <a:r>
              <a:rPr lang="pt-PT" dirty="0"/>
              <a:t>do governo, com </a:t>
            </a:r>
            <a:r>
              <a:rPr lang="pt-PT" b="1" dirty="0"/>
              <a:t>24% </a:t>
            </a:r>
            <a:r>
              <a:rPr lang="pt-PT" dirty="0"/>
              <a:t>pertencentes ao China </a:t>
            </a:r>
            <a:r>
              <a:rPr lang="pt-PT" dirty="0" err="1"/>
              <a:t>Merchants</a:t>
            </a:r>
            <a:r>
              <a:rPr lang="pt-PT" dirty="0"/>
              <a:t> </a:t>
            </a:r>
            <a:r>
              <a:rPr lang="pt-PT" dirty="0" err="1"/>
              <a:t>Group</a:t>
            </a:r>
            <a:r>
              <a:rPr lang="pt-PT" dirty="0"/>
              <a:t>, sediado em Hong Kong.</a:t>
            </a:r>
            <a:endParaRPr lang="pt-PT" dirty="0" smtClean="0"/>
          </a:p>
          <a:p>
            <a:pPr hangingPunct="0"/>
            <a:endParaRPr lang="pt-PT" dirty="0" smtClean="0"/>
          </a:p>
          <a:p>
            <a:pPr hangingPunct="0"/>
            <a:endParaRPr lang="pt-PT" dirty="0" smtClean="0"/>
          </a:p>
          <a:p>
            <a:pPr hangingPunct="0"/>
            <a:endParaRPr lang="pt-PT" dirty="0"/>
          </a:p>
          <a:p>
            <a:pPr hangingPunct="0"/>
            <a:r>
              <a:rPr lang="pt-PT" dirty="0"/>
              <a:t> </a:t>
            </a:r>
            <a:r>
              <a:rPr lang="pt-PT" dirty="0" smtClean="0"/>
              <a:t>             </a:t>
            </a:r>
          </a:p>
          <a:p>
            <a:pPr hangingPunct="0"/>
            <a:r>
              <a:rPr lang="pt-PT" b="1" dirty="0" smtClean="0"/>
              <a:t> Fonte</a:t>
            </a:r>
            <a:r>
              <a:rPr lang="pt-PT" b="1" dirty="0" smtClean="0"/>
              <a:t>: </a:t>
            </a:r>
            <a:r>
              <a:rPr lang="pt-PT" dirty="0"/>
              <a:t> </a:t>
            </a:r>
            <a:r>
              <a:rPr lang="pt-PT" dirty="0" smtClean="0"/>
              <a:t>Lloyd’s </a:t>
            </a:r>
            <a:r>
              <a:rPr lang="pt-PT" dirty="0" err="1" smtClean="0"/>
              <a:t>Loading</a:t>
            </a:r>
            <a:r>
              <a:rPr lang="pt-PT" dirty="0" smtClean="0"/>
              <a:t> </a:t>
            </a:r>
            <a:r>
              <a:rPr lang="pt-PT" dirty="0" err="1" smtClean="0"/>
              <a:t>List</a:t>
            </a:r>
            <a:endParaRPr lang="pt-PT" dirty="0"/>
          </a:p>
        </p:txBody>
      </p:sp>
      <p:sp>
        <p:nvSpPr>
          <p:cNvPr id="3" name="CaixaDeTexto 2"/>
          <p:cNvSpPr txBox="1"/>
          <p:nvPr/>
        </p:nvSpPr>
        <p:spPr>
          <a:xfrm>
            <a:off x="2051720" y="-13855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Xangai é uma cidade desenvolvida a nível mundial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3172744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3528" y="980728"/>
            <a:ext cx="84969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PT" dirty="0" smtClean="0"/>
              <a:t>Desenvolvimento económico </a:t>
            </a:r>
            <a:r>
              <a:rPr lang="pt-PT" dirty="0"/>
              <a:t>com o propósito de </a:t>
            </a:r>
            <a:r>
              <a:rPr lang="pt-PT" dirty="0" smtClean="0"/>
              <a:t>se inserir na </a:t>
            </a:r>
            <a:r>
              <a:rPr lang="pt-PT" dirty="0"/>
              <a:t>economia mundial como </a:t>
            </a:r>
            <a:r>
              <a:rPr lang="pt-PT" dirty="0" smtClean="0"/>
              <a:t>uma chave </a:t>
            </a:r>
            <a:r>
              <a:rPr lang="pt-PT" dirty="0"/>
              <a:t>para o mercado globalizado</a:t>
            </a:r>
            <a:r>
              <a:rPr lang="pt-PT" dirty="0" smtClean="0"/>
              <a:t>.   </a:t>
            </a:r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-    </a:t>
            </a:r>
            <a:r>
              <a:rPr lang="pt-PT" dirty="0" smtClean="0"/>
              <a:t>Destaca-se  por : Um </a:t>
            </a:r>
            <a:r>
              <a:rPr lang="pt-PT" dirty="0"/>
              <a:t>d</a:t>
            </a:r>
            <a:r>
              <a:rPr lang="pt-PT" dirty="0" smtClean="0"/>
              <a:t>istrito </a:t>
            </a:r>
            <a:r>
              <a:rPr lang="pt-PT" dirty="0"/>
              <a:t>c</a:t>
            </a:r>
            <a:r>
              <a:rPr lang="pt-PT" dirty="0" smtClean="0"/>
              <a:t>omercial </a:t>
            </a:r>
            <a:r>
              <a:rPr lang="pt-PT" dirty="0"/>
              <a:t>e de </a:t>
            </a:r>
            <a:r>
              <a:rPr lang="pt-PT" dirty="0" smtClean="0"/>
              <a:t>negócios </a:t>
            </a:r>
            <a:r>
              <a:rPr lang="pt-PT" dirty="0"/>
              <a:t>(CBD), regulamentação de zoneamento comercial e industrial de grande escala, aeroporto internacional, múltiplos núcleos urbanos, edifícios corporativos e de serviços nacionais, extensos sistemas de transporte público e a alta densidade populacional.</a:t>
            </a:r>
          </a:p>
          <a:p>
            <a:endParaRPr lang="pt-PT" dirty="0" smtClean="0"/>
          </a:p>
          <a:p>
            <a:r>
              <a:rPr lang="pt-PT" dirty="0" smtClean="0"/>
              <a:t>-    Como </a:t>
            </a:r>
            <a:r>
              <a:rPr lang="pt-PT" dirty="0"/>
              <a:t>consequência </a:t>
            </a:r>
            <a:r>
              <a:rPr lang="pt-PT" dirty="0" smtClean="0"/>
              <a:t>desde </a:t>
            </a:r>
            <a:r>
              <a:rPr lang="pt-PT" dirty="0"/>
              <a:t>processo, cidade de Xangai apresenta hoje cinco grandes </a:t>
            </a:r>
            <a:r>
              <a:rPr lang="pt-PT" dirty="0" smtClean="0"/>
              <a:t>sectores diferenciados:</a:t>
            </a:r>
          </a:p>
          <a:p>
            <a:r>
              <a:rPr lang="pt-PT" dirty="0" smtClean="0"/>
              <a:t> </a:t>
            </a:r>
            <a:r>
              <a:rPr lang="pt-PT" b="1" dirty="0" smtClean="0"/>
              <a:t> </a:t>
            </a:r>
            <a:r>
              <a:rPr lang="pt-PT" b="1" dirty="0"/>
              <a:t>a) </a:t>
            </a:r>
            <a:r>
              <a:rPr lang="pt-PT" dirty="0"/>
              <a:t>o centro histórico e </a:t>
            </a:r>
            <a:r>
              <a:rPr lang="pt-PT" dirty="0" smtClean="0"/>
              <a:t>tradicional,</a:t>
            </a:r>
          </a:p>
          <a:p>
            <a:r>
              <a:rPr lang="pt-PT" b="1" dirty="0" smtClean="0"/>
              <a:t>  b</a:t>
            </a:r>
            <a:r>
              <a:rPr lang="pt-PT" b="1" dirty="0"/>
              <a:t>) </a:t>
            </a:r>
            <a:r>
              <a:rPr lang="pt-PT" dirty="0"/>
              <a:t>as áreas de expansão </a:t>
            </a:r>
            <a:r>
              <a:rPr lang="pt-PT" dirty="0" smtClean="0"/>
              <a:t>XIX</a:t>
            </a:r>
          </a:p>
          <a:p>
            <a:r>
              <a:rPr lang="pt-PT" dirty="0" smtClean="0"/>
              <a:t> </a:t>
            </a:r>
            <a:r>
              <a:rPr lang="pt-PT" b="1" dirty="0" smtClean="0"/>
              <a:t> c</a:t>
            </a:r>
            <a:r>
              <a:rPr lang="pt-PT" b="1" dirty="0"/>
              <a:t>) </a:t>
            </a:r>
            <a:r>
              <a:rPr lang="pt-PT" dirty="0"/>
              <a:t>a expansão da cidade durante a primeira metade do século </a:t>
            </a:r>
            <a:r>
              <a:rPr lang="pt-PT" dirty="0" smtClean="0"/>
              <a:t>XX</a:t>
            </a:r>
          </a:p>
          <a:p>
            <a:r>
              <a:rPr lang="pt-PT" dirty="0" smtClean="0"/>
              <a:t>  </a:t>
            </a:r>
            <a:r>
              <a:rPr lang="pt-PT" b="1" dirty="0" smtClean="0"/>
              <a:t>d) </a:t>
            </a:r>
            <a:r>
              <a:rPr lang="pt-PT" dirty="0" smtClean="0"/>
              <a:t>por </a:t>
            </a:r>
            <a:r>
              <a:rPr lang="pt-PT" dirty="0"/>
              <a:t>último, os planos e estratégias em torno da criação de cidades satélites, desde os </a:t>
            </a:r>
            <a:r>
              <a:rPr lang="pt-PT" dirty="0" smtClean="0"/>
              <a:t>       princípios </a:t>
            </a:r>
            <a:r>
              <a:rPr lang="pt-PT" dirty="0"/>
              <a:t>dos anos 80.</a:t>
            </a:r>
            <a:br>
              <a:rPr lang="pt-PT" dirty="0"/>
            </a:br>
            <a:endParaRPr lang="pt-PT" dirty="0"/>
          </a:p>
          <a:p>
            <a:endParaRPr lang="pt-PT" dirty="0"/>
          </a:p>
        </p:txBody>
      </p:sp>
      <p:sp>
        <p:nvSpPr>
          <p:cNvPr id="2" name="CaixaDeTexto 1"/>
          <p:cNvSpPr txBox="1"/>
          <p:nvPr/>
        </p:nvSpPr>
        <p:spPr>
          <a:xfrm>
            <a:off x="2555776" y="-13855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Factores de uma cidade global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695305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ONY\Desktop\xanga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8640960" cy="5357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131840" y="0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Xangai - Metrópole Chinesa</a:t>
            </a:r>
          </a:p>
        </p:txBody>
      </p:sp>
    </p:spTree>
    <p:extLst>
      <p:ext uri="{BB962C8B-B14F-4D97-AF65-F5344CB8AC3E}">
        <p14:creationId xmlns:p14="http://schemas.microsoft.com/office/powerpoint/2010/main" val="18119930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017601"/>
            <a:ext cx="83529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 smtClean="0"/>
          </a:p>
          <a:p>
            <a:pPr marL="285750" indent="-285750">
              <a:buFontTx/>
              <a:buChar char="-"/>
            </a:pPr>
            <a:r>
              <a:rPr lang="pt-PT" dirty="0" smtClean="0"/>
              <a:t>Uma </a:t>
            </a:r>
            <a:r>
              <a:rPr lang="pt-PT" dirty="0"/>
              <a:t>cidade central orientada </a:t>
            </a:r>
            <a:r>
              <a:rPr lang="pt-PT" dirty="0" smtClean="0"/>
              <a:t>por sectores </a:t>
            </a:r>
            <a:r>
              <a:rPr lang="pt-PT" dirty="0"/>
              <a:t>de </a:t>
            </a:r>
            <a:r>
              <a:rPr lang="pt-PT" dirty="0" smtClean="0"/>
              <a:t>serviços, </a:t>
            </a:r>
            <a:r>
              <a:rPr lang="pt-PT" dirty="0"/>
              <a:t>noves cidades-chaves descentralizadas como centro administrativo, seis povoados pequenos e seiscentos bairros ou vilas na região periurbana, que permitem recanalizar o </a:t>
            </a:r>
            <a:r>
              <a:rPr lang="pt-PT" dirty="0" smtClean="0"/>
              <a:t>crescimento populacional </a:t>
            </a:r>
            <a:r>
              <a:rPr lang="pt-PT" dirty="0"/>
              <a:t>e atender aos problemas detectados no centro histórico da cidade</a:t>
            </a:r>
            <a:r>
              <a:rPr lang="pt-PT" dirty="0" smtClean="0"/>
              <a:t>.</a:t>
            </a:r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Como </a:t>
            </a:r>
            <a:r>
              <a:rPr lang="pt-PT" dirty="0" smtClean="0"/>
              <a:t>resultado, apresenta </a:t>
            </a:r>
            <a:r>
              <a:rPr lang="pt-PT" dirty="0"/>
              <a:t>um cenário urbano </a:t>
            </a:r>
            <a:r>
              <a:rPr lang="pt-PT" dirty="0" smtClean="0"/>
              <a:t>heterogénico </a:t>
            </a:r>
            <a:r>
              <a:rPr lang="pt-PT" dirty="0"/>
              <a:t>e diversificado seguindo a origem histórica de cada </a:t>
            </a:r>
            <a:r>
              <a:rPr lang="pt-PT" dirty="0" smtClean="0"/>
              <a:t>sector: </a:t>
            </a:r>
            <a:r>
              <a:rPr lang="pt-PT" dirty="0"/>
              <a:t>centro tradicional </a:t>
            </a:r>
            <a:r>
              <a:rPr lang="pt-PT" dirty="0" smtClean="0"/>
              <a:t>chinês. </a:t>
            </a:r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S</a:t>
            </a:r>
            <a:r>
              <a:rPr lang="pt-PT" dirty="0" smtClean="0"/>
              <a:t>istema </a:t>
            </a:r>
            <a:r>
              <a:rPr lang="pt-PT" dirty="0"/>
              <a:t>policêntrico sobre a reorganização da estrutura regional com a criação de novas cidade e povoados satélites, com alguns núcleos </a:t>
            </a:r>
            <a:r>
              <a:rPr lang="pt-PT" dirty="0" smtClean="0"/>
              <a:t>urbanos da arquitectura europeia.</a:t>
            </a:r>
            <a:endParaRPr lang="pt-PT" dirty="0"/>
          </a:p>
          <a:p>
            <a:endParaRPr lang="pt-PT" dirty="0"/>
          </a:p>
        </p:txBody>
      </p:sp>
      <p:sp>
        <p:nvSpPr>
          <p:cNvPr id="3" name="CaixaDeTexto 2"/>
          <p:cNvSpPr txBox="1"/>
          <p:nvPr/>
        </p:nvSpPr>
        <p:spPr>
          <a:xfrm>
            <a:off x="2699792" y="41563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Características de uma cidade global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40610274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012" y="3269141"/>
            <a:ext cx="3759726" cy="2819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60686"/>
            <a:ext cx="4736526" cy="2652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80" y="3269141"/>
            <a:ext cx="4737089" cy="2819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012" y="560686"/>
            <a:ext cx="3759725" cy="2652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411844" y="13854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Xangai uma das cidades gama 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1043375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1308</TotalTime>
  <Words>368</Words>
  <Application>Microsoft Office PowerPoint</Application>
  <PresentationFormat>Apresentação no Ecrã (4:3)</PresentationFormat>
  <Paragraphs>56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NewsPrint</vt:lpstr>
      <vt:lpstr> XANGAI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SONY</dc:creator>
  <cp:lastModifiedBy>SONY</cp:lastModifiedBy>
  <cp:revision>23</cp:revision>
  <dcterms:created xsi:type="dcterms:W3CDTF">2013-05-01T15:00:18Z</dcterms:created>
  <dcterms:modified xsi:type="dcterms:W3CDTF">2013-05-03T22:30:23Z</dcterms:modified>
</cp:coreProperties>
</file>